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2" r:id="rId3"/>
    <p:sldId id="273" r:id="rId4"/>
    <p:sldId id="275" r:id="rId5"/>
    <p:sldId id="274" r:id="rId6"/>
    <p:sldId id="276" r:id="rId7"/>
    <p:sldId id="277" r:id="rId8"/>
    <p:sldId id="27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prstGeom prst="rect">
            <a:avLst/>
          </a:prstGeo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7.png"/><Relationship Id="rId4" Type="http://schemas.openxmlformats.org/officeDocument/2006/relationships/hyperlink" Target="http://images.yandex.ru/yandsearch?source=psearch&amp;text=%D0%B8%D0%BD%D0%B2%D0%B5%D1%81%D1%82%D0%B8%D1%86%D0%B8%D0%BE%D0%BD%D0%BD%D1%8B%D0%B9%20%D0%BF%D1%80%D0%BE%D0%B5%D0%BA%D1%82&amp;fp=0&amp;pos=1&amp;rpt=simage&amp;lr=21&amp;uinfo=ww-1285-wh-612-fw-1060-fh-448-pd-1.0499999523162841&amp;img_url=http://www.e-xecutive.ru/wiki/images/9/9d/%D0%A0%D0%B0%D0%B7%D0%B2%D0%B8%D1%82%D0%B8%D0%B5_%D0%B8%D0%BD%D0%B2%D0%B5%D1%81%D1%82._%D0%BF%D1%80%D0%BE%D0%B5%D0%BA%D1%82%D0%B0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9.jpeg"/><Relationship Id="rId4" Type="http://schemas.openxmlformats.org/officeDocument/2006/relationships/hyperlink" Target="http://images.yandex.ru/yandsearch?p=2&amp;text=%D1%87%D0%B5%D0%BB%D0%BE%D0%B2%D0%B5%D1%87%D0%BA%D0%B8%20%D1%81%D0%B8%D0%BC%D0%B2%D0%BE%D0%BB%20%20%D0%B3%D0%B0%D0%BB%D1%81%D1%82%D1%83%D0%BA%D0%B0%D1%85&amp;fp=2&amp;pos=69&amp;uinfo=ww-1285-wh-612-fw-1060-fh-448-pd-1.0499999523162841&amp;isize=small&amp;rpt=simage&amp;img_url=http://cs5942.vk.me/g31264317/a_b780d4d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5527685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Структура и содержание бизнес-плана проекта. Определение потребности в инвестициях и ресурсах. Расчет денежных потоков.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pok60.ru/wp-content/uploads/2018/05/%D0%A1%D0%BE%D1%81%D1%82%D0%B0%D0%B2%D0%B8%D1%82%D1%8C-%D0%B1%D0%B8%D0%B7%D0%BD%D0%B5%D1%81-%D0%BF%D0%BB%D0%B0%D0%B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79" y="1502787"/>
            <a:ext cx="6542441" cy="38164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0466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Бизнес-планирование. Практикоориентированные основы маркетинга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627805"/>
              </p:ext>
            </p:extLst>
          </p:nvPr>
        </p:nvGraphicFramePr>
        <p:xfrm>
          <a:off x="251520" y="620688"/>
          <a:ext cx="8712968" cy="4876800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План производства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Характеристика производственного цикла, необходимые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производственные мощности и темпы их развития или замены,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производственная стратегия предприятия, стратегия снабжения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предприятия, система управления запасами предприятия,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требования к профессиональной квалификации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производственного персонала и система ее контроля,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правовое регулирование производственной деятельности.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Организационный план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Состав и организационная схема взаимосвязей всех участников,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система управления проектом, состав подразделений предприятия, их функции, формирование документационного комплекса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проекта, потребность в кадрах по профессиям и квалификациям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(производственный и административно-управленческий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персонал), уровень зарплат, система стимулирования труда,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обучение и повышение квалификации.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Финансовый план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объемов реализации в денежном выражении,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расчет себестоимости продукта (услуги) и затрат на реализацию,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субподрядчики и контрагенты, прогноз общих издержек,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источники обеспечения проекта ресурсами, расчет планируемой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прибыли, источники финансирования, оценка экономической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эффективности.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065609"/>
              </p:ext>
            </p:extLst>
          </p:nvPr>
        </p:nvGraphicFramePr>
        <p:xfrm>
          <a:off x="467543" y="404664"/>
          <a:ext cx="8424936" cy="3169920"/>
        </p:xfrm>
        <a:graphic>
          <a:graphicData uri="http://schemas.openxmlformats.org/drawingml/2006/table">
            <a:tbl>
              <a:tblPr/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Экономический риск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страхование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Перечень возможных групп рисков, источники рисков и вероятные моменты их возникновения, планируемые организационные меры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профилактике и нейтрализации выявленных рисков, программа страхования от рисков.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21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Стратегия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финансирования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Обоснование количества необходимых для реализации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бизнес-проекта средств, источники финансирования, величина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соотношения заемных и собственных средств, сроки возврата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вложенных в проект средств, величина дохода инвесторов,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зарезервированных финансовых средств на покрытие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непредвиденных расходов.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Приложения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Включают информацию, которая носит вспомогательный характер (например, подробная техническая характеристика выпускаемой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продукции, копии договоров, лицензий и т. д.).</a:t>
                      </a:r>
                    </a:p>
                  </a:txBody>
                  <a:tcPr marL="60701" marR="607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3888432" cy="260524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72713"/>
            <a:ext cx="3888432" cy="259358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576263" y="2454275"/>
            <a:ext cx="8064500" cy="460375"/>
          </a:xfrm>
          <a:custGeom>
            <a:avLst/>
            <a:gdLst>
              <a:gd name="T0" fmla="*/ 7838993 w 21600"/>
              <a:gd name="T1" fmla="*/ 230188 h 21600"/>
              <a:gd name="T2" fmla="*/ 4032250 w 21600"/>
              <a:gd name="T3" fmla="*/ 460375 h 21600"/>
              <a:gd name="T4" fmla="*/ 225507 w 21600"/>
              <a:gd name="T5" fmla="*/ 230188 h 21600"/>
              <a:gd name="T6" fmla="*/ 40322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404 w 21600"/>
              <a:gd name="T13" fmla="*/ 2404 h 21600"/>
              <a:gd name="T14" fmla="*/ 19196 w 21600"/>
              <a:gd name="T15" fmla="*/ 1919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208" y="21600"/>
                </a:lnTo>
                <a:lnTo>
                  <a:pt x="2039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BBB59">
              <a:lumMod val="20000"/>
              <a:lumOff val="8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charset="0"/>
              </a:rPr>
              <a:t>Название проекта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008063" y="3030538"/>
            <a:ext cx="7056437" cy="576262"/>
          </a:xfrm>
          <a:custGeom>
            <a:avLst/>
            <a:gdLst>
              <a:gd name="T0" fmla="*/ 6792147 w 21600"/>
              <a:gd name="T1" fmla="*/ 288131 h 21600"/>
              <a:gd name="T2" fmla="*/ 3528219 w 21600"/>
              <a:gd name="T3" fmla="*/ 576262 h 21600"/>
              <a:gd name="T4" fmla="*/ 264290 w 21600"/>
              <a:gd name="T5" fmla="*/ 288131 h 21600"/>
              <a:gd name="T6" fmla="*/ 3528219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9 w 21600"/>
              <a:gd name="T13" fmla="*/ 2609 h 21600"/>
              <a:gd name="T14" fmla="*/ 18991 w 21600"/>
              <a:gd name="T15" fmla="*/ 1899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8" y="21600"/>
                </a:lnTo>
                <a:lnTo>
                  <a:pt x="1998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BBB59">
              <a:lumMod val="40000"/>
              <a:lumOff val="6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charset="0"/>
              </a:rPr>
              <a:t>Краткое содержание проекта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2195736" y="4468092"/>
            <a:ext cx="4679950" cy="504825"/>
          </a:xfrm>
          <a:custGeom>
            <a:avLst/>
            <a:gdLst>
              <a:gd name="T0" fmla="*/ 4448119 w 21600"/>
              <a:gd name="T1" fmla="*/ 252413 h 21600"/>
              <a:gd name="T2" fmla="*/ 2339975 w 21600"/>
              <a:gd name="T3" fmla="*/ 504825 h 21600"/>
              <a:gd name="T4" fmla="*/ 231831 w 21600"/>
              <a:gd name="T5" fmla="*/ 252413 h 21600"/>
              <a:gd name="T6" fmla="*/ 233997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70 w 21600"/>
              <a:gd name="T13" fmla="*/ 2870 h 21600"/>
              <a:gd name="T14" fmla="*/ 18730 w 21600"/>
              <a:gd name="T15" fmla="*/ 1873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39" y="21600"/>
                </a:lnTo>
                <a:lnTo>
                  <a:pt x="19461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BBB59">
              <a:lumMod val="40000"/>
              <a:lumOff val="6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charset="0"/>
              </a:rPr>
              <a:t>Бюджет и план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582738" y="3678238"/>
            <a:ext cx="5905500" cy="649287"/>
          </a:xfrm>
          <a:custGeom>
            <a:avLst/>
            <a:gdLst>
              <a:gd name="T0" fmla="*/ 5630730 w 21600"/>
              <a:gd name="T1" fmla="*/ 324644 h 21600"/>
              <a:gd name="T2" fmla="*/ 2952750 w 21600"/>
              <a:gd name="T3" fmla="*/ 649287 h 21600"/>
              <a:gd name="T4" fmla="*/ 274770 w 21600"/>
              <a:gd name="T5" fmla="*/ 324644 h 21600"/>
              <a:gd name="T6" fmla="*/ 29527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05 w 21600"/>
              <a:gd name="T13" fmla="*/ 2805 h 21600"/>
              <a:gd name="T14" fmla="*/ 18795 w 21600"/>
              <a:gd name="T15" fmla="*/ 1879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09" y="21600"/>
                </a:lnTo>
                <a:lnTo>
                  <a:pt x="19591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BBB59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charset="0"/>
              </a:rPr>
              <a:t>Описание проекта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2663825" y="4973638"/>
            <a:ext cx="3671888" cy="431800"/>
          </a:xfrm>
          <a:custGeom>
            <a:avLst/>
            <a:gdLst>
              <a:gd name="T0" fmla="*/ 3479964 w 21600"/>
              <a:gd name="T1" fmla="*/ 215900 h 21600"/>
              <a:gd name="T2" fmla="*/ 1835944 w 21600"/>
              <a:gd name="T3" fmla="*/ 431800 h 21600"/>
              <a:gd name="T4" fmla="*/ 191924 w 21600"/>
              <a:gd name="T5" fmla="*/ 215900 h 21600"/>
              <a:gd name="T6" fmla="*/ 183594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29 w 21600"/>
              <a:gd name="T13" fmla="*/ 2929 h 21600"/>
              <a:gd name="T14" fmla="*/ 18671 w 21600"/>
              <a:gd name="T15" fmla="*/ 1867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257" y="21600"/>
                </a:lnTo>
                <a:lnTo>
                  <a:pt x="19343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BBB59">
              <a:lumMod val="5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charset="0"/>
              </a:rPr>
              <a:t>Приложения</a:t>
            </a:r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7380288" y="4292600"/>
            <a:ext cx="647700" cy="720725"/>
          </a:xfrm>
          <a:prstGeom prst="line">
            <a:avLst/>
          </a:prstGeom>
          <a:noFill/>
          <a:ln w="76200">
            <a:solidFill>
              <a:srgbClr val="C0504D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372225" y="5084763"/>
            <a:ext cx="1223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504D"/>
                </a:solidFill>
                <a:latin typeface="Calibri"/>
                <a:cs typeface="Arial" charset="0"/>
              </a:rPr>
              <a:t>Более детально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596188" y="3500438"/>
            <a:ext cx="13684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504D"/>
                </a:solidFill>
                <a:latin typeface="Calibri"/>
                <a:cs typeface="Arial" charset="0"/>
              </a:rPr>
              <a:t>Менее детально</a:t>
            </a:r>
          </a:p>
        </p:txBody>
      </p:sp>
      <p:sp>
        <p:nvSpPr>
          <p:cNvPr id="12" name="AutoShape 23"/>
          <p:cNvSpPr>
            <a:spLocks/>
          </p:cNvSpPr>
          <p:nvPr/>
        </p:nvSpPr>
        <p:spPr bwMode="auto">
          <a:xfrm rot="5400000">
            <a:off x="4444206" y="-1988343"/>
            <a:ext cx="322263" cy="8420100"/>
          </a:xfrm>
          <a:prstGeom prst="leftBrace">
            <a:avLst>
              <a:gd name="adj1" fmla="val 217734"/>
              <a:gd name="adj2" fmla="val 50000"/>
            </a:avLst>
          </a:prstGeom>
          <a:noFill/>
          <a:ln w="28575">
            <a:solidFill>
              <a:srgbClr val="C0504D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3131840" y="1484784"/>
            <a:ext cx="30243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в широком масштабе</a:t>
            </a:r>
          </a:p>
        </p:txBody>
      </p:sp>
      <p:sp>
        <p:nvSpPr>
          <p:cNvPr id="14" name="AutoShape 25"/>
          <p:cNvSpPr>
            <a:spLocks/>
          </p:cNvSpPr>
          <p:nvPr/>
        </p:nvSpPr>
        <p:spPr bwMode="auto">
          <a:xfrm rot="16200000" flipV="1">
            <a:off x="4339432" y="4309269"/>
            <a:ext cx="322262" cy="2736850"/>
          </a:xfrm>
          <a:prstGeom prst="leftBrace">
            <a:avLst>
              <a:gd name="adj1" fmla="val 70772"/>
              <a:gd name="adj2" fmla="val 50000"/>
            </a:avLst>
          </a:prstGeom>
          <a:noFill/>
          <a:ln w="28575">
            <a:solidFill>
              <a:srgbClr val="C0504D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3059832" y="5805264"/>
            <a:ext cx="2808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в узком масштабе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-10847" y="188640"/>
            <a:ext cx="9144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СООТНОШЕНИЕ МАСШТАБА РАССМОТРЕНИЯ И СОДЕРЖАНИЯ</a:t>
            </a:r>
            <a:endParaRPr lang="ru-RU" sz="3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10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xreferat.ru/image/105/1307338908_1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04029" y="711860"/>
            <a:ext cx="6761552" cy="5539447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260648"/>
            <a:ext cx="91440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РАЗВИТИЕ ИНВЕСТИЦИОННОГО ПРОЕКТА</a:t>
            </a:r>
            <a:endParaRPr lang="ru-RU" sz="3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51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masterplans.ru/files/operation-plan-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564"/>
            <a:ext cx="7677511" cy="684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663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419" y="1628800"/>
            <a:ext cx="878497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Небрежность в оформлении. Неряшливо оформленный документ сразу же портит впечатление и о проекте, и о его инициаторе. Шрифт, абзацы, отступы, выравнивание текста, заголовки, подписи к таблицам и рисункам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это «упаковка» для ваших идей, и она должна выглядеть профессионально.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специфичная терминология.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 в бизнес-план словарь используемых профессиональных терминов, без которых никак не обойтись. Но постарайтесь избегать их чрезмерного употребления.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Перегруженность информацией. Пишите по возможности кратно и ёмко, и только о важных для понимания проекта вещах, чтобы не рассеивать внимание читающего. Детали и подробности лучше вынести в приложения.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«воды». Хуже всего, если бизнес-план перегружают пустой информацией для объема и «солидности». Делать так категорически нельзя. Инвесторы ценят своё время и просто не станут тратить его на такой проект.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Неподтвержденные или завышенные данные по рынку. Старайтесь опираться на проверенные источники информации и обязательно указывайте их в тексте бизнес-плана. Критически оценивайте собственные прогнозы, всегда обосновывайте их.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расчётах. Обязательно перепроверяйте свои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расчёты.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9144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РЕКОМЕНДАЦИИ ПО ПОДГОТОВКЕ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БИЗНЕС-ПЛАНА</a:t>
            </a:r>
            <a:endParaRPr lang="ru-RU" sz="3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70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91440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ССЫЛКИ НА ИСТОЧНИКИ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 pitchFamily="34" charset="0"/>
              </a:rPr>
              <a:t>ДЛЯ АНАЛИТИЧЕСКОЙ ЧАСТИ</a:t>
            </a:r>
            <a:endParaRPr lang="ru-RU" sz="3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cs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489910"/>
              </p:ext>
            </p:extLst>
          </p:nvPr>
        </p:nvGraphicFramePr>
        <p:xfrm>
          <a:off x="251520" y="2060848"/>
          <a:ext cx="8640960" cy="4050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Бизнес-навигатор МСП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(АО «Корпорация «МСП»)</a:t>
                      </a:r>
                      <a:endParaRPr lang="ru-RU" sz="2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https://smbn.ru/</a:t>
                      </a:r>
                      <a:endParaRPr lang="ru-RU" sz="20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Федеральная служба</a:t>
                      </a:r>
                    </a:p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государственной статистики</a:t>
                      </a:r>
                      <a:endParaRPr lang="ru-RU" sz="2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https://rosstat.gov.ru/</a:t>
                      </a:r>
                      <a:endParaRPr lang="ru-RU" sz="20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2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Аналитика АО «РВК»</a:t>
                      </a:r>
                      <a:endParaRPr lang="ru-RU" sz="2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https://www.rvc.ru/analytics/</a:t>
                      </a:r>
                      <a:endParaRPr lang="ru-RU" sz="20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Мониторинговые исследования Высшей школы экономики</a:t>
                      </a:r>
                      <a:endParaRPr lang="ru-RU" sz="2400" b="1" i="1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https://www.hse.ru/monitoring/</a:t>
                      </a:r>
                      <a:endParaRPr lang="ru-RU" sz="20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Всероссийский центр изучения общественного мнения</a:t>
                      </a:r>
                    </a:p>
                    <a:p>
                      <a:r>
                        <a:rPr lang="ru-RU" sz="1600" b="1" i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(только для социальных бизнес-проектов!)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https://wciom.ru/</a:t>
                      </a:r>
                      <a:endParaRPr lang="ru-RU" sz="20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747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8425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  <a:endParaRPr lang="ru-RU" sz="4800" dirty="0"/>
          </a:p>
        </p:txBody>
      </p:sp>
      <p:pic>
        <p:nvPicPr>
          <p:cNvPr id="2052" name="Picture 4" descr="http://z100r.ru/upload/img/zaim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2989" y="2780928"/>
            <a:ext cx="2088232" cy="2088232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546</Words>
  <Application>Microsoft Office PowerPoint</Application>
  <PresentationFormat>Экран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Pavilion</dc:creator>
  <cp:lastModifiedBy>Татьяна М. Коновалова</cp:lastModifiedBy>
  <cp:revision>44</cp:revision>
  <dcterms:created xsi:type="dcterms:W3CDTF">2014-01-26T20:43:07Z</dcterms:created>
  <dcterms:modified xsi:type="dcterms:W3CDTF">2021-03-02T09:08:51Z</dcterms:modified>
</cp:coreProperties>
</file>