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63" r:id="rId3"/>
    <p:sldId id="358" r:id="rId4"/>
    <p:sldId id="277" r:id="rId5"/>
    <p:sldId id="356" r:id="rId6"/>
    <p:sldId id="280" r:id="rId7"/>
    <p:sldId id="355" r:id="rId8"/>
    <p:sldId id="341" r:id="rId9"/>
    <p:sldId id="344" r:id="rId10"/>
    <p:sldId id="364" r:id="rId11"/>
    <p:sldId id="349" r:id="rId12"/>
    <p:sldId id="282" r:id="rId13"/>
    <p:sldId id="287" r:id="rId14"/>
    <p:sldId id="288" r:id="rId15"/>
    <p:sldId id="289" r:id="rId16"/>
    <p:sldId id="329" r:id="rId17"/>
    <p:sldId id="332" r:id="rId18"/>
    <p:sldId id="309" r:id="rId19"/>
    <p:sldId id="367" r:id="rId20"/>
    <p:sldId id="354" r:id="rId21"/>
    <p:sldId id="366" r:id="rId22"/>
    <p:sldId id="323" r:id="rId23"/>
    <p:sldId id="340" r:id="rId24"/>
    <p:sldId id="325" r:id="rId25"/>
    <p:sldId id="324" r:id="rId26"/>
  </p:sldIdLst>
  <p:sldSz cx="9144000" cy="6858000" type="screen4x3"/>
  <p:notesSz cx="6735763" cy="9866313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4" autoAdjust="0"/>
    <p:restoredTop sz="94659" autoAdjust="0"/>
  </p:normalViewPr>
  <p:slideViewPr>
    <p:cSldViewPr>
      <p:cViewPr varScale="1">
        <p:scale>
          <a:sx n="41" d="100"/>
          <a:sy n="41" d="100"/>
        </p:scale>
        <p:origin x="135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0" y="3988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4A41B-3459-4E6A-A623-1891CAB1C87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D662C-991B-48D3-AA7C-03506F9FB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333453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vip.1gl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Системы налогообложения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99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Какую систему налогообложения выгоднее применять 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/>
              <a:t>Понятие побуждение к добровольной уплате налогов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Налоговые органы взаимодействуют с налогоплательщиками не только на формальном уровне. </a:t>
            </a:r>
          </a:p>
          <a:p>
            <a:pPr>
              <a:buNone/>
            </a:pPr>
            <a:r>
              <a:rPr lang="ru-RU" dirty="0"/>
              <a:t>Примером «не формальных» методов служит выдержка из текста Письма ФНС России </a:t>
            </a:r>
            <a:r>
              <a:rPr lang="ru-RU" b="1" dirty="0"/>
              <a:t>от 25 июля 2017 года № ЕД-4-15/14490@:</a:t>
            </a:r>
          </a:p>
          <a:p>
            <a:pPr>
              <a:buNone/>
            </a:pPr>
            <a:r>
              <a:rPr lang="ru-RU" b="1" dirty="0"/>
              <a:t> </a:t>
            </a:r>
            <a:r>
              <a:rPr lang="ru-RU" dirty="0"/>
              <a:t>«…</a:t>
            </a:r>
            <a:r>
              <a:rPr lang="ru-RU" i="1" dirty="0"/>
              <a:t>побуждение </a:t>
            </a:r>
            <a:r>
              <a:rPr lang="ru-RU" dirty="0"/>
              <a:t>налогоплательщиков к самостоятельному уточнению налоговых обязательств».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Налогообложение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Содержимое 3" descr="nalog-pri-prodazhe-nedvizhimost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447800"/>
            <a:ext cx="7620000" cy="46783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0207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Сайт налог.ру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64637" y="1600200"/>
            <a:ext cx="80147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ОКВЭД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/>
              <a:t>1"ОК 029-2014 (КДЕС Ред.2).</a:t>
            </a:r>
            <a:r>
              <a:rPr lang="ru-RU" dirty="0"/>
              <a:t> </a:t>
            </a:r>
          </a:p>
          <a:p>
            <a:pPr>
              <a:buNone/>
            </a:pPr>
            <a:r>
              <a:rPr lang="ru-RU" b="1" dirty="0"/>
              <a:t>Общероссийский</a:t>
            </a:r>
            <a:r>
              <a:rPr lang="ru-RU" dirty="0"/>
              <a:t> </a:t>
            </a:r>
            <a:r>
              <a:rPr lang="ru-RU" b="1" dirty="0"/>
              <a:t>классификатор</a:t>
            </a:r>
            <a:r>
              <a:rPr lang="ru-RU" dirty="0"/>
              <a:t> </a:t>
            </a:r>
            <a:r>
              <a:rPr lang="ru-RU" b="1" dirty="0"/>
              <a:t>видов</a:t>
            </a:r>
            <a:r>
              <a:rPr lang="ru-RU" dirty="0"/>
              <a:t> </a:t>
            </a:r>
            <a:r>
              <a:rPr lang="ru-RU" b="1" dirty="0"/>
              <a:t>экономической</a:t>
            </a:r>
            <a:r>
              <a:rPr lang="ru-RU" dirty="0"/>
              <a:t> </a:t>
            </a:r>
            <a:r>
              <a:rPr lang="ru-RU" b="1" dirty="0"/>
              <a:t>деятельности</a:t>
            </a:r>
            <a:r>
              <a:rPr lang="ru-RU" dirty="0"/>
              <a:t>"</a:t>
            </a:r>
          </a:p>
          <a:p>
            <a:pPr>
              <a:buNone/>
            </a:pPr>
            <a:r>
              <a:rPr lang="ru-RU" dirty="0"/>
              <a:t>(утв. Приказом Росстандарта от 31.01.2014 N 14-ст) (ред. от 17.07.2019)</a:t>
            </a:r>
            <a:endParaRPr lang="ru-RU" dirty="0">
              <a:hlinkClick r:id="rId2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Налогообложение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4636" y="1582560"/>
            <a:ext cx="8045963" cy="454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Патентная система налогообложения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47500" lnSpcReduction="20000"/>
          </a:bodyPr>
          <a:lstStyle/>
          <a:p>
            <a:endParaRPr lang="ru-RU" sz="2800" dirty="0"/>
          </a:p>
          <a:p>
            <a:r>
              <a:rPr lang="ru-RU" sz="3300" dirty="0"/>
              <a:t>Статус индивидуальные предприниматели</a:t>
            </a:r>
          </a:p>
          <a:p>
            <a:r>
              <a:rPr lang="ru-RU" sz="3300" dirty="0"/>
              <a:t> Численность не более </a:t>
            </a:r>
            <a:r>
              <a:rPr lang="ru-RU" sz="3300" b="1" dirty="0"/>
              <a:t>15</a:t>
            </a:r>
            <a:r>
              <a:rPr lang="ru-RU" sz="3300" dirty="0"/>
              <a:t> человек ( ст. 346.43.НК РФ)</a:t>
            </a:r>
          </a:p>
          <a:p>
            <a:r>
              <a:rPr lang="ru-RU" sz="3300" dirty="0"/>
              <a:t>Вид деятельности, который утвержден в регионе для ПСН;</a:t>
            </a:r>
          </a:p>
          <a:p>
            <a:r>
              <a:rPr lang="ru-RU" sz="3300" dirty="0"/>
              <a:t>Положения главы 26.5 НК РФ  не запрещают совмещать несколько режимов налогообложения</a:t>
            </a:r>
          </a:p>
          <a:p>
            <a:r>
              <a:rPr lang="ru-RU" sz="3300" dirty="0"/>
              <a:t>Документ – патент (п. 1 ст.346.45 НК РФ)</a:t>
            </a:r>
          </a:p>
          <a:p>
            <a:r>
              <a:rPr lang="ru-RU" sz="3300" dirty="0"/>
              <a:t>Срок выдачи налоговым органом патента – 5 дней с даты заявления</a:t>
            </a:r>
          </a:p>
          <a:p>
            <a:r>
              <a:rPr lang="ru-RU" sz="3300" dirty="0"/>
              <a:t>Расчет по ОКВЭД на сайте налоговой</a:t>
            </a:r>
          </a:p>
          <a:p>
            <a:r>
              <a:rPr lang="ru-RU" sz="3300" dirty="0"/>
              <a:t>Максимальная сумма дохода 60 млн.рублей</a:t>
            </a:r>
          </a:p>
          <a:p>
            <a:r>
              <a:rPr lang="ru-RU" sz="3300" dirty="0"/>
              <a:t>Отчетности нет </a:t>
            </a:r>
          </a:p>
          <a:p>
            <a:pPr>
              <a:buNone/>
            </a:pPr>
            <a:endParaRPr lang="ru-RU" sz="3300" dirty="0"/>
          </a:p>
          <a:p>
            <a:r>
              <a:rPr lang="ru-RU" sz="3300" b="1" dirty="0"/>
              <a:t>Срок действия патента меньше 6 месяцев</a:t>
            </a:r>
            <a:r>
              <a:rPr lang="ru-RU" sz="3300" dirty="0"/>
              <a:t/>
            </a:r>
            <a:br>
              <a:rPr lang="ru-RU" sz="3300" dirty="0"/>
            </a:br>
            <a:r>
              <a:rPr lang="ru-RU" sz="3300" dirty="0"/>
              <a:t/>
            </a:r>
            <a:br>
              <a:rPr lang="ru-RU" sz="3300" dirty="0"/>
            </a:br>
            <a:r>
              <a:rPr lang="ru-RU" sz="3300" dirty="0"/>
              <a:t>- в размере полной суммы налога в срок не позднее срока окончания действия патента</a:t>
            </a:r>
          </a:p>
          <a:p>
            <a:r>
              <a:rPr lang="ru-RU" sz="3300" b="1" dirty="0"/>
              <a:t>Срок действия патента от 6 до 12месяцев</a:t>
            </a:r>
            <a:r>
              <a:rPr lang="ru-RU" sz="3300" dirty="0"/>
              <a:t/>
            </a:r>
            <a:br>
              <a:rPr lang="ru-RU" sz="3300" dirty="0"/>
            </a:br>
            <a:r>
              <a:rPr lang="ru-RU" sz="3300" dirty="0"/>
              <a:t/>
            </a:r>
            <a:br>
              <a:rPr lang="ru-RU" sz="3300" dirty="0"/>
            </a:br>
            <a:r>
              <a:rPr lang="ru-RU" sz="3300" dirty="0"/>
              <a:t>- в </a:t>
            </a:r>
            <a:r>
              <a:rPr lang="ru-RU" sz="3400" dirty="0"/>
              <a:t>размере 1/3 суммы налога в срок не позднее 90 календарных дней после начала действия патента;</a:t>
            </a:r>
            <a:br>
              <a:rPr lang="ru-RU" sz="3400" dirty="0"/>
            </a:br>
            <a:r>
              <a:rPr lang="ru-RU" sz="3400" dirty="0"/>
              <a:t>- в размере 2/3 суммы налога в срок не позднее срока окончания действия патента</a:t>
            </a:r>
          </a:p>
          <a:p>
            <a:pPr>
              <a:buNone/>
            </a:pP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 </a:t>
            </a:r>
          </a:p>
          <a:p>
            <a:endParaRPr lang="ru-RU" sz="2800" dirty="0"/>
          </a:p>
          <a:p>
            <a:endParaRPr lang="ru-RU" sz="1800" dirty="0"/>
          </a:p>
          <a:p>
            <a:endParaRPr lang="ru-RU" sz="1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Упрощенная система налогообложения (УСН)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Сотрудников &lt;</a:t>
            </a:r>
            <a:r>
              <a:rPr lang="ru-RU" b="1" dirty="0"/>
              <a:t>100</a:t>
            </a:r>
            <a:r>
              <a:rPr lang="en-US" b="1" dirty="0"/>
              <a:t>  </a:t>
            </a:r>
            <a:r>
              <a:rPr lang="ru-RU" dirty="0"/>
              <a:t>человек</a:t>
            </a:r>
          </a:p>
          <a:p>
            <a:r>
              <a:rPr lang="ru-RU" dirty="0"/>
              <a:t>Доход  </a:t>
            </a:r>
            <a:r>
              <a:rPr lang="ru-RU" b="1" dirty="0"/>
              <a:t>&lt; 150</a:t>
            </a:r>
            <a:r>
              <a:rPr lang="ru-RU" dirty="0"/>
              <a:t> млн.руб.</a:t>
            </a:r>
            <a:br>
              <a:rPr lang="ru-RU" dirty="0"/>
            </a:br>
            <a:r>
              <a:rPr lang="ru-RU" dirty="0"/>
              <a:t>Остаточная стоимость  имущества </a:t>
            </a:r>
            <a:r>
              <a:rPr lang="ru-RU" b="1" dirty="0"/>
              <a:t>&lt;150</a:t>
            </a:r>
            <a:r>
              <a:rPr lang="ru-RU" dirty="0"/>
              <a:t> млн. руб.</a:t>
            </a:r>
          </a:p>
          <a:p>
            <a:r>
              <a:rPr lang="ru-RU" dirty="0"/>
              <a:t>Запрет применения УСН для организаций, у которых есть филиалы</a:t>
            </a:r>
          </a:p>
          <a:p>
            <a:r>
              <a:rPr lang="ru-RU" dirty="0"/>
              <a:t>Организация имеет право перейти на УСН, если по итогам девяти месяцев того года,  ее доходы не превысили 112,5 млн. рублей (ст. 346.12 НК РФ)</a:t>
            </a:r>
          </a:p>
          <a:p>
            <a:r>
              <a:rPr lang="ru-RU" dirty="0"/>
              <a:t> Отчетность годовая</a:t>
            </a:r>
          </a:p>
          <a:p>
            <a:r>
              <a:rPr lang="ru-RU" dirty="0"/>
              <a:t> Уплата авансовых платежей </a:t>
            </a:r>
          </a:p>
          <a:p>
            <a:pPr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Ставка налога УСН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Для упрощённой системы налогообложения налоговые ставки зависят  объекта налогообложения.</a:t>
            </a:r>
          </a:p>
          <a:p>
            <a:pPr>
              <a:buNone/>
            </a:pPr>
            <a:r>
              <a:rPr lang="ru-RU" dirty="0"/>
              <a:t>При объекте налогообложения «доходы» ставка составляет </a:t>
            </a:r>
            <a:r>
              <a:rPr lang="ru-RU" b="1" dirty="0"/>
              <a:t>6%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r>
              <a:rPr lang="ru-RU" dirty="0"/>
              <a:t>Если объектом налогообложения являются «доходы минус расходы», ставка составляет </a:t>
            </a:r>
            <a:r>
              <a:rPr lang="ru-RU" b="1" dirty="0"/>
              <a:t>15%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Для предпринимателей, выбравших объект "доходы минус расходы", действует правило минимального налога: если по итогам года сумма исчисленного налога оказалась меньше 1% полученных за год доходов, уплачивается минимальный налог в размере 1% от полученных доходов.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cap="all" dirty="0"/>
              <a:t/>
            </a:r>
            <a:br>
              <a:rPr lang="ru-RU" sz="3600" b="1" cap="all" dirty="0"/>
            </a:br>
            <a:r>
              <a:rPr lang="ru-RU" sz="3600" b="1" cap="all" dirty="0"/>
              <a:t>НАЛОГ НА ПРОФЕССИОНАЛЬНЫЙ ДОХОД«</a:t>
            </a:r>
            <a:r>
              <a:rPr lang="ru-RU" sz="3600" b="1" cap="all" dirty="0" err="1"/>
              <a:t>самозанятые</a:t>
            </a:r>
            <a:r>
              <a:rPr lang="ru-RU" sz="3600" b="1" cap="all" dirty="0"/>
              <a:t>»</a:t>
            </a:r>
            <a:r>
              <a:rPr lang="ru-RU" b="1" cap="all" dirty="0"/>
              <a:t/>
            </a:r>
            <a:br>
              <a:rPr lang="ru-RU" b="1" cap="all" dirty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Налог на профессиональный доход — это новый специальный налоговый режим. </a:t>
            </a:r>
          </a:p>
          <a:p>
            <a:endParaRPr lang="ru-RU" dirty="0"/>
          </a:p>
          <a:p>
            <a:pPr>
              <a:buNone/>
            </a:pPr>
            <a:r>
              <a:rPr lang="ru-RU" dirty="0"/>
              <a:t>На него можно перейти добровольно. 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Что нельзя делать самозанятым: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 Иметь сотрудников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Осуществлять перепродажу товаров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Получать доход более 2,4 млн. рублей в год</a:t>
            </a:r>
          </a:p>
          <a:p>
            <a:pPr marL="514350" indent="-514350">
              <a:buNone/>
            </a:pPr>
            <a:r>
              <a:rPr lang="ru-RU" dirty="0"/>
              <a:t> 200 тыс. рублей в месяц</a:t>
            </a:r>
          </a:p>
          <a:p>
            <a:pPr marL="514350" indent="-514350">
              <a:buNone/>
            </a:pPr>
            <a:r>
              <a:rPr lang="ru-RU" dirty="0"/>
              <a:t>4. Работать с работодателем, от которого уволились менее 2 лет назад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/>
              <a:t>Предпринимательство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vi-VN" dirty="0"/>
              <a:t> </a:t>
            </a:r>
            <a:r>
              <a:rPr lang="ru-RU" dirty="0"/>
              <a:t>                                       </a:t>
            </a:r>
          </a:p>
          <a:p>
            <a:pPr>
              <a:buNone/>
            </a:pPr>
            <a:r>
              <a:rPr lang="ru-RU" dirty="0"/>
              <a:t>самостоятельная, осуществляемая на свой риск деятельность, направленная на систематическое получение прибыли от пользования имуществом, продажи товаров, выполнения работ или оказания услуг.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     Лица, осуществляющие предпринимательскую деятельность, должны быть зарегистрированы в этом качестве в установленном законом порядке, если иное не предусмотрено законом </a:t>
            </a:r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r>
              <a:rPr lang="ru-RU" dirty="0"/>
              <a:t>Гражданский кодекс Российской Федерации                                      (часть первая)" от 30.11.1994 N 51-ФЗ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Чем хорош налог?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ru-RU" sz="2400" b="1" dirty="0"/>
              <a:t>Физические лица и индивидуальные предприниматели, </a:t>
            </a:r>
            <a:r>
              <a:rPr lang="en-US" sz="2400" b="1" dirty="0"/>
              <a:t> </a:t>
            </a:r>
            <a:r>
              <a:rPr lang="ru-RU" sz="2400" b="1" dirty="0"/>
              <a:t>смогут </a:t>
            </a:r>
            <a:r>
              <a:rPr lang="ru-RU" sz="2400" dirty="0"/>
              <a:t>платить  </a:t>
            </a:r>
            <a:r>
              <a:rPr lang="en-US" sz="2400" dirty="0"/>
              <a:t>  </a:t>
            </a:r>
            <a:r>
              <a:rPr lang="ru-RU" sz="2400" dirty="0"/>
              <a:t>с доходов налог по ставке   4 % или 6%.</a:t>
            </a:r>
          </a:p>
          <a:p>
            <a:pPr>
              <a:buFont typeface="+mj-lt"/>
              <a:buAutoNum type="arabicPeriod"/>
            </a:pPr>
            <a:r>
              <a:rPr lang="ru-RU" sz="2400" b="1" dirty="0"/>
              <a:t>Декларацию представлять не нужно.  </a:t>
            </a:r>
            <a:r>
              <a:rPr lang="ru-RU" sz="2400" dirty="0"/>
              <a:t>Учет доходов ведется автоматически в мобильном приложении.</a:t>
            </a:r>
          </a:p>
          <a:p>
            <a:pPr>
              <a:buFont typeface="+mj-lt"/>
              <a:buAutoNum type="arabicPeriod"/>
            </a:pPr>
            <a:r>
              <a:rPr lang="ru-RU" sz="2400" dirty="0"/>
              <a:t> </a:t>
            </a:r>
            <a:r>
              <a:rPr lang="ru-RU" sz="2400" b="1" dirty="0"/>
              <a:t>Чек формируется в приложение</a:t>
            </a:r>
            <a:r>
              <a:rPr lang="ru-RU" sz="2400" dirty="0"/>
              <a:t>. Не надо покупать ККТ.   Чек можно сформировать в мобильном приложении «Мой налог».</a:t>
            </a:r>
          </a:p>
          <a:p>
            <a:pPr>
              <a:buFont typeface="+mj-lt"/>
              <a:buAutoNum type="arabicPeriod"/>
            </a:pPr>
            <a:r>
              <a:rPr lang="ru-RU" sz="2400" b="1" dirty="0"/>
              <a:t>Нет обязанности уплачивать </a:t>
            </a:r>
            <a:r>
              <a:rPr lang="ru-RU" sz="2400" dirty="0"/>
              <a:t>фиксированные взносы на пенсионное и медицинское страхование.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endParaRPr lang="ru-RU" sz="1600" dirty="0"/>
          </a:p>
          <a:p>
            <a:pPr>
              <a:buNone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Чем хорош налог?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ru-RU" sz="1600" dirty="0"/>
              <a:t> </a:t>
            </a:r>
            <a:r>
              <a:rPr lang="ru-RU" sz="2000" b="1" dirty="0"/>
              <a:t>Зарплата не учитывается </a:t>
            </a:r>
            <a:r>
              <a:rPr lang="ru-RU" sz="2000" dirty="0"/>
              <a:t>при расчете налога. Трудовой стаж по месту работы не прерывается.</a:t>
            </a:r>
          </a:p>
          <a:p>
            <a:pPr>
              <a:buFont typeface="+mj-lt"/>
              <a:buAutoNum type="arabicPeriod"/>
            </a:pPr>
            <a:r>
              <a:rPr lang="ru-RU" sz="2000" b="1" dirty="0"/>
              <a:t>Можно работать </a:t>
            </a:r>
            <a:r>
              <a:rPr lang="ru-RU" sz="2000" dirty="0"/>
              <a:t>без регистрации в качестве ИП.  Доход подтверждается справкой из приложения.</a:t>
            </a:r>
          </a:p>
          <a:p>
            <a:pPr>
              <a:buFont typeface="+mj-lt"/>
              <a:buAutoNum type="arabicPeriod"/>
            </a:pPr>
            <a:r>
              <a:rPr lang="ru-RU" sz="2000" b="1" cap="all" dirty="0"/>
              <a:t>НЕ НУЖНО СЧИТАТЬ НАЛОГ К УПЛАТЕ</a:t>
            </a:r>
            <a:r>
              <a:rPr lang="ru-RU" sz="2000" dirty="0"/>
              <a:t> Налог начисляется автоматически в приложении до 12 числа месяца, уплата — не позднее 25 числа следующего месяца. </a:t>
            </a:r>
          </a:p>
          <a:p>
            <a:pPr>
              <a:buFont typeface="+mj-lt"/>
              <a:buAutoNum type="arabicPeriod"/>
            </a:pPr>
            <a:r>
              <a:rPr lang="ru-RU" sz="2000" b="1" cap="all" dirty="0"/>
              <a:t>ВЫГОДНЫЕ НАЛОГОВЫЕ СТАВКИ   </a:t>
            </a:r>
            <a:r>
              <a:rPr lang="ru-RU" sz="2000" dirty="0"/>
              <a:t>4% — с доходов от физлиц.</a:t>
            </a:r>
            <a:br>
              <a:rPr lang="ru-RU" sz="2000" dirty="0"/>
            </a:br>
            <a:r>
              <a:rPr lang="ru-RU" sz="2000" dirty="0"/>
              <a:t>6% — с доходов от юрлиц и ИП. Других обязательных платежей нет.</a:t>
            </a:r>
          </a:p>
          <a:p>
            <a:pPr>
              <a:buFont typeface="+mj-lt"/>
              <a:buAutoNum type="arabicPeriod"/>
            </a:pPr>
            <a:r>
              <a:rPr lang="ru-RU" sz="2000" b="1" cap="all" dirty="0"/>
              <a:t>ПРОСТАЯ РЕГИСТРАЦИЯ ЧЕРЕЗ ИНТЕРНЕТ  </a:t>
            </a:r>
            <a:r>
              <a:rPr lang="ru-RU" sz="2000" dirty="0"/>
              <a:t>Регистрация без визита в инспекцию:  в  мобильном приложении, на сайте ФНС России, через банк или портал госуслуг.</a:t>
            </a:r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None/>
            </a:pPr>
            <a:endParaRPr lang="ru-RU" sz="1600" dirty="0"/>
          </a:p>
          <a:p>
            <a:pPr>
              <a:buNone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pPr>
              <a:buFont typeface="+mj-lt"/>
              <a:buAutoNum type="arabicPeriod"/>
            </a:pPr>
            <a:endParaRPr lang="ru-RU" sz="16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700" b="1" cap="all" dirty="0"/>
              <a:t/>
            </a:r>
            <a:br>
              <a:rPr lang="ru-RU" sz="2700" b="1" cap="all" dirty="0"/>
            </a:br>
            <a:r>
              <a:rPr lang="ru-RU" sz="2700" b="1" cap="all" dirty="0"/>
              <a:t/>
            </a:r>
            <a:br>
              <a:rPr lang="ru-RU" sz="2700" b="1" cap="all" dirty="0"/>
            </a:br>
            <a:r>
              <a:rPr lang="ru-RU" sz="2700" b="1" cap="all" dirty="0"/>
              <a:t>КАК СТАТЬ НАЛОГОПЛАТЕЛЬЩИКОМ НАЛОГА НА ПРОФЕССИОНАЛЬНЫЙ ДОХОД</a:t>
            </a:r>
            <a:r>
              <a:rPr lang="ru-RU" b="1" cap="all" dirty="0"/>
              <a:t/>
            </a:r>
            <a:br>
              <a:rPr lang="ru-RU" b="1" cap="all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Чтобы использовать новый специальный налоговый режим, нужно пройти регистрацию и получить подтверждение. </a:t>
            </a:r>
          </a:p>
          <a:p>
            <a:endParaRPr lang="ru-RU" dirty="0"/>
          </a:p>
          <a:p>
            <a:pPr>
              <a:buNone/>
            </a:pPr>
            <a:r>
              <a:rPr lang="ru-RU" dirty="0"/>
              <a:t>Без регистрации применение налогового режима и формирование чеков невозможно.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Способы регистрации: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Бесплатное мобильное приложение «Мой налог»</a:t>
            </a:r>
          </a:p>
          <a:p>
            <a:r>
              <a:rPr lang="ru-RU" dirty="0"/>
              <a:t>Кабинет налогоплательщика «Налога на профессиональный доход» на сайте ФНС России</a:t>
            </a:r>
          </a:p>
          <a:p>
            <a:r>
              <a:rPr lang="ru-RU" dirty="0"/>
              <a:t>Уполномоченные банки</a:t>
            </a:r>
          </a:p>
          <a:p>
            <a:r>
              <a:rPr lang="ru-RU" dirty="0"/>
              <a:t>С помощью учетной записи Единого портала государственных и муниципальных услуг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cap="all" dirty="0"/>
              <a:t/>
            </a:r>
            <a:br>
              <a:rPr lang="ru-RU" sz="3600" cap="all" dirty="0"/>
            </a:br>
            <a:r>
              <a:rPr lang="ru-RU" sz="3600" cap="all" dirty="0"/>
              <a:t>Действия самозанятого</a:t>
            </a:r>
            <a:r>
              <a:rPr lang="ru-RU" cap="all" dirty="0"/>
              <a:t/>
            </a:r>
            <a:br>
              <a:rPr lang="ru-RU" cap="all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ru-RU" sz="2000" cap="all" dirty="0"/>
              <a:t>СФОРМИРУЙТЕ ЧЕК ПО КАЖДОМУ ПОСТУПЛЕНИЮ </a:t>
            </a:r>
            <a:r>
              <a:rPr lang="ru-RU" sz="2000" b="1" cap="all" dirty="0"/>
              <a:t>В ТЕЧЕНИЕ МЕСЯЦА</a:t>
            </a:r>
          </a:p>
          <a:p>
            <a:pPr>
              <a:buFont typeface="+mj-lt"/>
              <a:buAutoNum type="arabicPeriod"/>
            </a:pPr>
            <a:r>
              <a:rPr lang="ru-RU" sz="2000" cap="all" dirty="0"/>
              <a:t>УКАЖИТЕ ПЛАТЕЛЬЩИКА И СУММУ ДОХОДА</a:t>
            </a:r>
          </a:p>
          <a:p>
            <a:pPr>
              <a:buFont typeface="+mj-lt"/>
              <a:buAutoNum type="arabicPeriod"/>
            </a:pPr>
            <a:r>
              <a:rPr lang="ru-RU" sz="2000" cap="all" dirty="0"/>
              <a:t>ОТПРАВЬТЕ ЧЕК ПОКУПАТЕЛЮ ИЛИ РАСПЕЧАТАЙТЕ НА БУМАГЕ</a:t>
            </a:r>
          </a:p>
          <a:p>
            <a:pPr>
              <a:buNone/>
            </a:pPr>
            <a:endParaRPr lang="ru-RU" sz="2000" cap="all" dirty="0"/>
          </a:p>
          <a:p>
            <a:pPr>
              <a:buNone/>
            </a:pPr>
            <a:endParaRPr lang="ru-RU" sz="2000" cap="all" dirty="0"/>
          </a:p>
          <a:p>
            <a:pPr>
              <a:buFont typeface="+mj-lt"/>
              <a:buAutoNum type="arabicPeriod"/>
            </a:pPr>
            <a:r>
              <a:rPr lang="ru-RU" sz="2000" dirty="0"/>
              <a:t>Получайте информацию о начислениях налога онлайн</a:t>
            </a:r>
          </a:p>
          <a:p>
            <a:pPr>
              <a:buFont typeface="+mj-lt"/>
              <a:buAutoNum type="arabicPeriod"/>
            </a:pPr>
            <a:r>
              <a:rPr lang="ru-RU" sz="2000" b="1" cap="all" dirty="0"/>
              <a:t> ДО 12-ГО ЧИСЛА СЛЕДУЮЩЕГО МЕСЯЦА </a:t>
            </a:r>
            <a:r>
              <a:rPr lang="ru-RU" sz="2000" dirty="0"/>
              <a:t>Узнайте сумму налога к уплате в приложении</a:t>
            </a:r>
          </a:p>
          <a:p>
            <a:pPr>
              <a:buNone/>
            </a:pPr>
            <a:r>
              <a:rPr lang="ru-RU" sz="2000" b="1" cap="all" dirty="0"/>
              <a:t>3.    ДО 25-ГО ЧИСЛА СЛЕДУЮЩЕГО МЕСЯЦА . </a:t>
            </a:r>
            <a:r>
              <a:rPr lang="ru-RU" sz="2000" dirty="0"/>
              <a:t>Заплатите начисленный налог  удобным способом</a:t>
            </a:r>
          </a:p>
          <a:p>
            <a:pPr>
              <a:buNone/>
            </a:pPr>
            <a:endParaRPr lang="ru-RU" sz="1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cap="all" dirty="0"/>
              <a:t/>
            </a:r>
            <a:br>
              <a:rPr lang="ru-RU" sz="3600" b="1" cap="all" dirty="0"/>
            </a:br>
            <a:r>
              <a:rPr lang="ru-RU" sz="3600" b="1" cap="all" dirty="0"/>
              <a:t>КАК РАССЧИТАТЬ СУММУ НАЛОГА К УПЛАТЕ</a:t>
            </a:r>
            <a:r>
              <a:rPr lang="ru-RU" b="1" cap="all" dirty="0"/>
              <a:t/>
            </a:r>
            <a:br>
              <a:rPr lang="ru-RU" b="1" cap="all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Самостоятельно ничего считать не нужно. контроль над ограничением по сумме дохода и другие особенности расчета полностью автоматизированы.</a:t>
            </a:r>
          </a:p>
          <a:p>
            <a:pPr>
              <a:buNone/>
            </a:pPr>
            <a:r>
              <a:rPr lang="ru-RU" dirty="0"/>
              <a:t>От налогоплательщика требуется только формирование чека по каждому поступлению от того вида деятельности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943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Систематичность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Один из признаков предпринимательства</a:t>
            </a:r>
          </a:p>
          <a:p>
            <a:r>
              <a:rPr lang="ru-RU" dirty="0"/>
              <a:t>Поступления постоянные</a:t>
            </a:r>
          </a:p>
          <a:p>
            <a:r>
              <a:rPr lang="ru-RU" dirty="0"/>
              <a:t>Одинаковые суммы</a:t>
            </a:r>
          </a:p>
          <a:p>
            <a:r>
              <a:rPr lang="ru-RU" dirty="0"/>
              <a:t>Разные люди</a:t>
            </a:r>
          </a:p>
          <a:p>
            <a:r>
              <a:rPr lang="ru-RU" dirty="0"/>
              <a:t>Назначения платежей</a:t>
            </a:r>
          </a:p>
          <a:p>
            <a:r>
              <a:rPr lang="ru-RU" dirty="0"/>
              <a:t>Количество платежей в день</a:t>
            </a:r>
          </a:p>
          <a:p>
            <a:r>
              <a:rPr lang="ru-RU" dirty="0"/>
              <a:t>Регулярность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010400" cy="10969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Штрафы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Ведение предпринимательской деятельности без регистрации в качестве ИП может привести к значительным штрафам или даже к лишению свободы</a:t>
            </a:r>
          </a:p>
          <a:p>
            <a:pPr>
              <a:buNone/>
            </a:pPr>
            <a:r>
              <a:rPr lang="ru-RU" dirty="0"/>
              <a:t>Осуществление предпринимательской деятельности без государственной регистрации в качестве ИП является прежде всего </a:t>
            </a:r>
            <a:r>
              <a:rPr lang="ru-RU" b="1" dirty="0">
                <a:solidFill>
                  <a:srgbClr val="FF0000"/>
                </a:solidFill>
              </a:rPr>
              <a:t>административным правонарушением.</a:t>
            </a:r>
          </a:p>
          <a:p>
            <a:pPr>
              <a:buNone/>
            </a:pPr>
            <a:r>
              <a:rPr lang="ru-RU" dirty="0"/>
              <a:t> Штраф за это нарушение небольшой — </a:t>
            </a:r>
            <a:endParaRPr lang="en-US" dirty="0"/>
          </a:p>
          <a:p>
            <a:pPr>
              <a:buNone/>
            </a:pPr>
            <a:r>
              <a:rPr lang="en-US" dirty="0"/>
              <a:t>     </a:t>
            </a:r>
            <a:r>
              <a:rPr lang="ru-RU" dirty="0"/>
              <a:t>от </a:t>
            </a:r>
            <a:r>
              <a:rPr lang="ru-RU" dirty="0">
                <a:solidFill>
                  <a:srgbClr val="FF0000"/>
                </a:solidFill>
              </a:rPr>
              <a:t>500 до 2000 </a:t>
            </a:r>
            <a:r>
              <a:rPr lang="ru-RU" dirty="0"/>
              <a:t>руб. (ч. 1 ст. 14.1 КоАП РФ).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Более существенные штрафные санкции </a:t>
            </a:r>
            <a:r>
              <a:rPr lang="ru-RU" dirty="0">
                <a:solidFill>
                  <a:srgbClr val="FF0000"/>
                </a:solidFill>
              </a:rPr>
              <a:t>предусмотрены в Налоговом Кодексе РФ. 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pPr>
              <a:buNone/>
            </a:pPr>
            <a:r>
              <a:rPr lang="ru-RU" dirty="0"/>
              <a:t>В нем установлена ответственность за ведение предпринимателем деятельности без постановки на учет в налоговом органе.</a:t>
            </a:r>
            <a:endParaRPr lang="en-US" dirty="0"/>
          </a:p>
          <a:p>
            <a:pPr>
              <a:buNone/>
            </a:pPr>
            <a:r>
              <a:rPr lang="ru-RU" dirty="0"/>
              <a:t> </a:t>
            </a:r>
            <a:endParaRPr lang="en-US" dirty="0"/>
          </a:p>
          <a:p>
            <a:pPr>
              <a:buNone/>
            </a:pPr>
            <a:r>
              <a:rPr lang="ru-RU" dirty="0"/>
              <a:t>Штраф за это правонарушение взыскивается в размере 10% от доходов, полученных в результате такой деятельности за весь период ее ведения без постановки на налоговый учет (п. 2 ст. 116 НК РФ). </a:t>
            </a:r>
            <a:endParaRPr lang="en-US" dirty="0"/>
          </a:p>
          <a:p>
            <a:pPr>
              <a:buNone/>
            </a:pPr>
            <a:r>
              <a:rPr lang="ru-RU" dirty="0"/>
              <a:t>При этом </a:t>
            </a:r>
            <a:r>
              <a:rPr lang="ru-RU" dirty="0">
                <a:solidFill>
                  <a:srgbClr val="FF0000"/>
                </a:solidFill>
              </a:rPr>
              <a:t>минимальный размер штрафа составляет</a:t>
            </a:r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                   40 000 руб.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Если гражданин ведет предпринимательскую деятельность без регистрации, в результате которой был причинен крупный ущерб третьим лицам либо извлечены доходы в размере, превышающем 1,5 млн. руб., к нему может применяться одна из </a:t>
            </a:r>
            <a:r>
              <a:rPr lang="ru-RU" dirty="0">
                <a:solidFill>
                  <a:srgbClr val="FF0000"/>
                </a:solidFill>
              </a:rPr>
              <a:t>следующих мер уголовной ответственности </a:t>
            </a:r>
            <a:r>
              <a:rPr lang="ru-RU" dirty="0"/>
              <a:t>(примечание к ст. 169 и ч. 1 ст. 171 УК РФ):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— штраф в размере до 300 000 руб. или в размере заработной платы или иного дохода осужденного за период до двух лет;</a:t>
            </a:r>
            <a:br>
              <a:rPr lang="ru-RU" dirty="0"/>
            </a:br>
            <a:r>
              <a:rPr lang="ru-RU" dirty="0"/>
              <a:t>— обязательные работы на срок до 480 часов или арест на срок до шести месяцев.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Ведение предпринимательской деятельности без регистрации, сопряженное с получением дохода в </a:t>
            </a:r>
            <a:r>
              <a:rPr lang="ru-RU" dirty="0">
                <a:solidFill>
                  <a:srgbClr val="FF0000"/>
                </a:solidFill>
              </a:rPr>
              <a:t>особо крупном размере, превышающем 6 млн. руб., наказывается </a:t>
            </a:r>
            <a:r>
              <a:rPr lang="ru-RU" dirty="0"/>
              <a:t>одной из следующих мер (ч. 2 ст. 171 УК РФ):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— штрафом в размере от 100 000 до 500 000 руб. или в размере заработной платы или иного дохода осужденного за период от одного года до трех лет;</a:t>
            </a:r>
            <a:br>
              <a:rPr lang="ru-RU" dirty="0"/>
            </a:br>
            <a:r>
              <a:rPr lang="ru-RU" dirty="0"/>
              <a:t>— принудительными работами на срок до пяти лет;</a:t>
            </a:r>
            <a:br>
              <a:rPr lang="ru-RU" dirty="0"/>
            </a:br>
            <a:r>
              <a:rPr lang="ru-RU" dirty="0"/>
              <a:t>— лишением свободы на срок до пяти лет со штрафом в размере до 80 000 руб. или в размере заработной платы или иного дохода осужденного за период до шести месяцев либо без такового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ИП или ООО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- ИП отвечает по своим долгам всем своим имуществом</a:t>
            </a:r>
          </a:p>
          <a:p>
            <a:r>
              <a:rPr lang="ru-RU" dirty="0"/>
              <a:t>+ ИП может свободно распоряжаться своими деньгами</a:t>
            </a:r>
          </a:p>
          <a:p>
            <a:r>
              <a:rPr lang="ru-RU" dirty="0"/>
              <a:t>+Налоговая нагрузка на ИП меньше ООО (штрафы)</a:t>
            </a:r>
          </a:p>
          <a:p>
            <a:r>
              <a:rPr lang="ru-RU" dirty="0"/>
              <a:t>+Госпошлина на ИП меньше ООО (электронной регистрации нет госпошлины)</a:t>
            </a:r>
          </a:p>
          <a:p>
            <a:r>
              <a:rPr lang="ru-RU" dirty="0"/>
              <a:t>- ИП  практически нет конфиденциальности </a:t>
            </a:r>
          </a:p>
          <a:p>
            <a:r>
              <a:rPr lang="ru-RU" dirty="0"/>
              <a:t>- ИП есть ограничения по видам деятельности</a:t>
            </a:r>
          </a:p>
          <a:p>
            <a:r>
              <a:rPr lang="ru-RU" dirty="0"/>
              <a:t>+ и - ИП платит фиксированные взносы за себя (2020 -40874)</a:t>
            </a:r>
          </a:p>
          <a:p>
            <a:r>
              <a:rPr lang="ru-RU" dirty="0"/>
              <a:t>ООО более презентабельный</a:t>
            </a:r>
          </a:p>
          <a:p>
            <a:r>
              <a:rPr lang="ru-RU" dirty="0"/>
              <a:t>ООО выделить доли в ООО при работе с партнерами</a:t>
            </a:r>
          </a:p>
          <a:p>
            <a:r>
              <a:rPr lang="ru-RU" dirty="0"/>
              <a:t>ООО необходимо платить уставной капитал</a:t>
            </a:r>
          </a:p>
          <a:p>
            <a:r>
              <a:rPr lang="ru-RU" dirty="0"/>
              <a:t>ООО необходим юридический адрес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>Обязанности  организации либо предпринимателя </a:t>
            </a:r>
            <a:br>
              <a:rPr lang="ru-RU" sz="2700" b="1" dirty="0"/>
            </a:br>
            <a:r>
              <a:rPr lang="ru-RU" sz="2700" b="1" dirty="0"/>
              <a:t>как </a:t>
            </a:r>
            <a:br>
              <a:rPr lang="ru-RU" sz="2700" b="1" dirty="0"/>
            </a:br>
            <a:r>
              <a:rPr lang="ru-RU" sz="2700" b="1" dirty="0"/>
              <a:t>работодателя или заказчика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Трудовое законодательство содержит значительный перечень различных обязательств, которые организация должна выполнить в отношении сотрудника. </a:t>
            </a:r>
          </a:p>
          <a:p>
            <a:endParaRPr lang="ru-RU" dirty="0"/>
          </a:p>
          <a:p>
            <a:pPr>
              <a:buNone/>
            </a:pPr>
            <a:r>
              <a:rPr lang="ru-RU" dirty="0"/>
              <a:t>В частности:</a:t>
            </a:r>
            <a:br>
              <a:rPr lang="ru-RU" dirty="0"/>
            </a:br>
            <a:r>
              <a:rPr lang="ru-RU" dirty="0"/>
              <a:t>– предоставить ежегодный оплачиваемый отпуск (</a:t>
            </a:r>
            <a:r>
              <a:rPr lang="ru-RU" dirty="0">
                <a:hlinkClick r:id="rId2" tooltip="Статья 114. Ежегодные оплачиваемые отпуска"/>
              </a:rPr>
              <a:t>ст. 114 ТК</a:t>
            </a:r>
            <a:r>
              <a:rPr lang="ru-RU" dirty="0"/>
              <a:t>);</a:t>
            </a:r>
            <a:br>
              <a:rPr lang="ru-RU" dirty="0"/>
            </a:br>
            <a:r>
              <a:rPr lang="ru-RU" dirty="0"/>
              <a:t>– оплатить временную нетрудоспособность (</a:t>
            </a:r>
            <a:r>
              <a:rPr lang="ru-RU" dirty="0">
                <a:hlinkClick r:id="rId2" tooltip="Статья 183. Гарантии работнику при временной нетрудоспособности"/>
              </a:rPr>
              <a:t>ст. 183 ТК</a:t>
            </a:r>
            <a:r>
              <a:rPr lang="ru-RU" dirty="0"/>
              <a:t>);</a:t>
            </a:r>
            <a:br>
              <a:rPr lang="ru-RU" dirty="0"/>
            </a:br>
            <a:r>
              <a:rPr lang="ru-RU" dirty="0"/>
              <a:t>– обеспечить соблюдение сотрудником режима рабочего времени (</a:t>
            </a:r>
            <a:r>
              <a:rPr lang="ru-RU" dirty="0">
                <a:hlinkClick r:id="rId2" tooltip="Статья 100. Режим рабочего времени"/>
              </a:rPr>
              <a:t>ст. 100</a:t>
            </a:r>
            <a:r>
              <a:rPr lang="ru-RU" dirty="0"/>
              <a:t>, </a:t>
            </a:r>
            <a:r>
              <a:rPr lang="ru-RU" dirty="0" err="1">
                <a:hlinkClick r:id="rId2" tooltip="режим труда и отдыха работников в соответствии с законодательством Российской Федерации и законодательством субъектов Российской Федерации;"/>
              </a:rPr>
              <a:t>абз</a:t>
            </a:r>
            <a:r>
              <a:rPr lang="ru-RU" dirty="0">
                <a:hlinkClick r:id="rId2" tooltip="режим труда и отдыха работников в соответствии с законодательством Российской Федерации и законодательством субъектов Российской Федерации;"/>
              </a:rPr>
              <a:t>. 6 ст. 212</a:t>
            </a:r>
            <a:r>
              <a:rPr lang="ru-RU" dirty="0"/>
              <a:t> ТК);</a:t>
            </a:r>
            <a:br>
              <a:rPr lang="ru-RU" dirty="0"/>
            </a:br>
            <a:r>
              <a:rPr lang="ru-RU" dirty="0"/>
              <a:t>– предоставить другие обязательные гарантии и компенсации (</a:t>
            </a:r>
            <a:r>
              <a:rPr lang="ru-RU" dirty="0">
                <a:hlinkClick r:id="rId2" tooltip="Статья 165. Случаи предоставления гарантий и компенсаций"/>
              </a:rPr>
              <a:t>ст. 165 ТК</a:t>
            </a:r>
            <a:r>
              <a:rPr lang="ru-RU" dirty="0"/>
              <a:t>)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1942</TotalTime>
  <Words>650</Words>
  <Application>Microsoft Office PowerPoint</Application>
  <PresentationFormat>Экран (4:3)</PresentationFormat>
  <Paragraphs>152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Системы налогообложения</vt:lpstr>
      <vt:lpstr>Предпринимательство </vt:lpstr>
      <vt:lpstr>Систематичность</vt:lpstr>
      <vt:lpstr>Штрафы</vt:lpstr>
      <vt:lpstr>Презентация PowerPoint</vt:lpstr>
      <vt:lpstr>Презентация PowerPoint</vt:lpstr>
      <vt:lpstr>Презентация PowerPoint</vt:lpstr>
      <vt:lpstr>ИП или ООО</vt:lpstr>
      <vt:lpstr>  Обязанности  организации либо предпринимателя  как  работодателя или заказчика </vt:lpstr>
      <vt:lpstr>Понятие побуждение к добровольной уплате налогов</vt:lpstr>
      <vt:lpstr> Налогообложение </vt:lpstr>
      <vt:lpstr>Сайт налог.ру</vt:lpstr>
      <vt:lpstr>ОКВЭД</vt:lpstr>
      <vt:lpstr>Налогообложение</vt:lpstr>
      <vt:lpstr> Патентная система налогообложения </vt:lpstr>
      <vt:lpstr> Упрощенная система налогообложения (УСН)  </vt:lpstr>
      <vt:lpstr> Ставка налога УСН </vt:lpstr>
      <vt:lpstr> НАЛОГ НА ПРОФЕССИОНАЛЬНЫЙ ДОХОД«самозанятые» </vt:lpstr>
      <vt:lpstr>Что нельзя делать самозанятым:</vt:lpstr>
      <vt:lpstr>Чем хорош налог?</vt:lpstr>
      <vt:lpstr>Чем хорош налог?</vt:lpstr>
      <vt:lpstr>  КАК СТАТЬ НАЛОГОПЛАТЕЛЬЩИКОМ НАЛОГА НА ПРОФЕССИОНАЛЬНЫЙ ДОХОД </vt:lpstr>
      <vt:lpstr> Способы регистрации: </vt:lpstr>
      <vt:lpstr> Действия самозанятого </vt:lpstr>
      <vt:lpstr> КАК РАССЧИТАТЬ СУММУ НАЛОГА К УПЛАТЕ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 о предпринимательстве</dc:title>
  <dc:creator>AIEX</dc:creator>
  <cp:lastModifiedBy>Татьяна М. Коновалова</cp:lastModifiedBy>
  <cp:revision>32</cp:revision>
  <dcterms:created xsi:type="dcterms:W3CDTF">2019-11-25T08:55:40Z</dcterms:created>
  <dcterms:modified xsi:type="dcterms:W3CDTF">2021-05-24T09:01:12Z</dcterms:modified>
</cp:coreProperties>
</file>